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69" r:id="rId3"/>
    <p:sldId id="270" r:id="rId4"/>
    <p:sldId id="275" r:id="rId5"/>
    <p:sldId id="271" r:id="rId6"/>
    <p:sldId id="272" r:id="rId7"/>
    <p:sldId id="259" r:id="rId8"/>
    <p:sldId id="258" r:id="rId9"/>
    <p:sldId id="268" r:id="rId10"/>
    <p:sldId id="267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6600"/>
    <a:srgbClr val="FF9900"/>
    <a:srgbClr val="FF3300"/>
    <a:srgbClr val="FFFF00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>
        <p:scale>
          <a:sx n="75" d="100"/>
          <a:sy n="75" d="100"/>
        </p:scale>
        <p:origin x="-12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76D17-F483-4CDA-9F70-86C088E33A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7F860-8A38-47B0-9C4C-BAD026929D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55A86-E19E-4721-A723-CFC8CA886A8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8C360-BCBB-4986-84B8-9AFC5EF752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B2AAE-877C-4FDA-928D-C33BC2047E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7D7DB-3EB1-4F03-B0F6-BFFD8801008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4844-7B51-47F2-8707-3FAD6CB404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E5E5A-5F53-4572-B64C-81C07A3BB80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EB20E-6CFE-4F24-9F78-0F5A431316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50DAA-7E17-466D-9AAD-1829A1739F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B9085-6D3B-4413-8414-ACE7AA3E1D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06C983C-17FC-4BCA-838B-F89BC1D814E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549275"/>
            <a:ext cx="8493125" cy="37433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AR" sz="88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LEY 9944</a:t>
            </a:r>
            <a:r>
              <a:rPr lang="es-AR" sz="4700" smtClean="0"/>
              <a:t/>
            </a:r>
            <a:br>
              <a:rPr lang="es-AR" sz="4700" smtClean="0"/>
            </a:br>
            <a:r>
              <a:rPr lang="es-AR" sz="4700" smtClean="0"/>
              <a:t> Promoción y Protección Integral de Niñas, Niños y Adolescentes  de la Provincia de Córdoba</a:t>
            </a:r>
            <a:endParaRPr lang="es-ES" sz="4700" smtClean="0"/>
          </a:p>
        </p:txBody>
      </p:sp>
      <p:sp>
        <p:nvSpPr>
          <p:cNvPr id="1331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4365625"/>
            <a:ext cx="7613650" cy="1349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s-AR" sz="2800" b="1" smtClean="0">
              <a:solidFill>
                <a:srgbClr val="FFFFFF"/>
              </a:solidFill>
            </a:endParaRPr>
          </a:p>
          <a:p>
            <a:pPr eaLnBrk="1" hangingPunct="1"/>
            <a:r>
              <a:rPr lang="es-AR" b="1" smtClean="0">
                <a:solidFill>
                  <a:srgbClr val="FFC000"/>
                </a:solidFill>
              </a:rPr>
              <a:t>SUBSECRETARÍA DE NIÑEZ Y ADOLESCENCIA</a:t>
            </a:r>
          </a:p>
          <a:p>
            <a:pPr eaLnBrk="1" hangingPunct="1">
              <a:lnSpc>
                <a:spcPct val="80000"/>
              </a:lnSpc>
            </a:pPr>
            <a:endParaRPr lang="es-AR" sz="2800" b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s-ES" sz="2400" smtClean="0">
              <a:solidFill>
                <a:srgbClr val="FFFFFF"/>
              </a:solidFill>
            </a:endParaRPr>
          </a:p>
        </p:txBody>
      </p:sp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2">
            <a:lum contrast="12000"/>
          </a:blip>
          <a:srcRect/>
          <a:stretch>
            <a:fillRect/>
          </a:stretch>
        </p:blipFill>
        <p:spPr bwMode="auto">
          <a:xfrm>
            <a:off x="684213" y="5661025"/>
            <a:ext cx="7905750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736600"/>
          </a:xfrm>
        </p:spPr>
        <p:txBody>
          <a:bodyPr/>
          <a:lstStyle/>
          <a:p>
            <a:pPr eaLnBrk="1" hangingPunct="1"/>
            <a:r>
              <a:rPr lang="es-AR" sz="3600" smtClean="0">
                <a:solidFill>
                  <a:schemeClr val="folHlink"/>
                </a:solidFill>
              </a:rPr>
              <a:t>Art. 36: Funciones</a:t>
            </a:r>
            <a:endParaRPr lang="es-ES" sz="5400" smtClean="0">
              <a:solidFill>
                <a:schemeClr val="folHlink"/>
              </a:solidFill>
            </a:endParaRPr>
          </a:p>
        </p:txBody>
      </p:sp>
      <p:sp>
        <p:nvSpPr>
          <p:cNvPr id="2253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AR" sz="2800" smtClean="0">
              <a:solidFill>
                <a:schemeClr val="folHlink"/>
              </a:solidFill>
            </a:endParaRPr>
          </a:p>
        </p:txBody>
      </p:sp>
      <p:sp>
        <p:nvSpPr>
          <p:cNvPr id="22531" name="Oval 4"/>
          <p:cNvSpPr>
            <a:spLocks noChangeArrowheads="1"/>
          </p:cNvSpPr>
          <p:nvPr/>
        </p:nvSpPr>
        <p:spPr bwMode="auto">
          <a:xfrm>
            <a:off x="468313" y="1052513"/>
            <a:ext cx="4464050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AR" b="1">
                <a:solidFill>
                  <a:srgbClr val="FFFF00"/>
                </a:solidFill>
              </a:rPr>
              <a:t>Determinar  objetivos y  formu-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lación de políticas en el área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de su competencia</a:t>
            </a:r>
            <a:r>
              <a:rPr lang="es-AR"/>
              <a:t> </a:t>
            </a:r>
            <a:endParaRPr lang="es-ES"/>
          </a:p>
        </p:txBody>
      </p:sp>
      <p:sp>
        <p:nvSpPr>
          <p:cNvPr id="22532" name="Oval 7"/>
          <p:cNvSpPr>
            <a:spLocks noChangeArrowheads="1"/>
          </p:cNvSpPr>
          <p:nvPr/>
        </p:nvSpPr>
        <p:spPr bwMode="auto">
          <a:xfrm>
            <a:off x="468313" y="2205038"/>
            <a:ext cx="4321175" cy="1800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AR"/>
          </a:p>
          <a:p>
            <a:pPr algn="ctr"/>
            <a:r>
              <a:rPr lang="es-AR" b="1">
                <a:solidFill>
                  <a:srgbClr val="FFFF00"/>
                </a:solidFill>
              </a:rPr>
              <a:t>Ejecutar planes, programas  y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proyectos elaborados conforme a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directivas del poder ejecutivo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provincial</a:t>
            </a:r>
            <a:endParaRPr lang="es-ES" b="1">
              <a:solidFill>
                <a:srgbClr val="FFFF00"/>
              </a:solidFill>
            </a:endParaRPr>
          </a:p>
        </p:txBody>
      </p:sp>
      <p:sp>
        <p:nvSpPr>
          <p:cNvPr id="22533" name="Oval 8"/>
          <p:cNvSpPr>
            <a:spLocks noChangeArrowheads="1"/>
          </p:cNvSpPr>
          <p:nvPr/>
        </p:nvSpPr>
        <p:spPr bwMode="auto">
          <a:xfrm>
            <a:off x="4572000" y="836613"/>
            <a:ext cx="4392613" cy="172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AR"/>
          </a:p>
          <a:p>
            <a:pPr algn="ctr"/>
            <a:r>
              <a:rPr lang="es-AR" b="1">
                <a:solidFill>
                  <a:srgbClr val="FFFF00"/>
                </a:solidFill>
              </a:rPr>
              <a:t>Implementar políticas y programas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Integrales con eje en la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garantía de derechos, la promoción,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prevención, dignidad e inclusión social</a:t>
            </a:r>
          </a:p>
          <a:p>
            <a:pPr algn="ctr"/>
            <a:endParaRPr lang="es-ES"/>
          </a:p>
        </p:txBody>
      </p:sp>
      <p:sp>
        <p:nvSpPr>
          <p:cNvPr id="22534" name="Oval 10"/>
          <p:cNvSpPr>
            <a:spLocks noChangeArrowheads="1"/>
          </p:cNvSpPr>
          <p:nvPr/>
        </p:nvSpPr>
        <p:spPr bwMode="auto">
          <a:xfrm>
            <a:off x="2339975" y="3644900"/>
            <a:ext cx="5688013" cy="1584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AR"/>
          </a:p>
          <a:p>
            <a:pPr algn="ctr"/>
            <a:r>
              <a:rPr lang="es-AR" b="1">
                <a:solidFill>
                  <a:srgbClr val="FFFF00"/>
                </a:solidFill>
              </a:rPr>
              <a:t>Reconstruir el entramado social al diseñar y proponer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políticas públicas capaces de dar respuestas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efectivas  y viables a las problemáticas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Que atraviesan los niñ@s</a:t>
            </a:r>
            <a:endParaRPr lang="es-ES" b="1">
              <a:solidFill>
                <a:srgbClr val="FFFF00"/>
              </a:solidFill>
            </a:endParaRPr>
          </a:p>
        </p:txBody>
      </p:sp>
      <p:sp>
        <p:nvSpPr>
          <p:cNvPr id="22535" name="Oval 12"/>
          <p:cNvSpPr>
            <a:spLocks noChangeArrowheads="1"/>
          </p:cNvSpPr>
          <p:nvPr/>
        </p:nvSpPr>
        <p:spPr bwMode="auto">
          <a:xfrm>
            <a:off x="4787900" y="2492375"/>
            <a:ext cx="3455988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AR" b="1">
                <a:solidFill>
                  <a:srgbClr val="FFFF00"/>
                </a:solidFill>
              </a:rPr>
              <a:t>Crear espacios de planificación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y acción en estas áreas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específicas</a:t>
            </a:r>
            <a:endParaRPr lang="es-ES" b="1">
              <a:solidFill>
                <a:srgbClr val="FFFF00"/>
              </a:solidFill>
            </a:endParaRPr>
          </a:p>
        </p:txBody>
      </p:sp>
      <p:sp>
        <p:nvSpPr>
          <p:cNvPr id="22536" name="Oval 14"/>
          <p:cNvSpPr>
            <a:spLocks noChangeArrowheads="1"/>
          </p:cNvSpPr>
          <p:nvPr/>
        </p:nvSpPr>
        <p:spPr bwMode="auto">
          <a:xfrm>
            <a:off x="250825" y="5013325"/>
            <a:ext cx="3889375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AR" b="1">
                <a:solidFill>
                  <a:srgbClr val="FFFF00"/>
                </a:solidFill>
              </a:rPr>
              <a:t>Elaborar políticas que faciliten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la participación de la comunidad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y el desarrollo local regional</a:t>
            </a:r>
            <a:endParaRPr lang="es-ES" b="1">
              <a:solidFill>
                <a:srgbClr val="FFFF00"/>
              </a:solidFill>
            </a:endParaRPr>
          </a:p>
        </p:txBody>
      </p:sp>
      <p:sp>
        <p:nvSpPr>
          <p:cNvPr id="22537" name="Oval 16"/>
          <p:cNvSpPr>
            <a:spLocks noChangeArrowheads="1"/>
          </p:cNvSpPr>
          <p:nvPr/>
        </p:nvSpPr>
        <p:spPr bwMode="auto">
          <a:xfrm>
            <a:off x="4140200" y="5157788"/>
            <a:ext cx="4826000" cy="155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AR" b="1">
                <a:solidFill>
                  <a:srgbClr val="FFFF00"/>
                </a:solidFill>
              </a:rPr>
              <a:t>  Promover la transversalidad en las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políticas públicas a partir de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actividades y programas </a:t>
            </a:r>
          </a:p>
          <a:p>
            <a:pPr algn="ctr"/>
            <a:r>
              <a:rPr lang="es-AR" b="1">
                <a:solidFill>
                  <a:srgbClr val="FFFF00"/>
                </a:solidFill>
              </a:rPr>
              <a:t>conjuntos</a:t>
            </a:r>
            <a:endParaRPr lang="es-ES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43808" y="476672"/>
            <a:ext cx="5544616" cy="244827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4340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8893175" cy="54038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endParaRPr lang="es-AR" sz="4100" b="1" i="1" smtClean="0">
              <a:solidFill>
                <a:srgbClr val="FFFF00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es-AR" sz="4100" b="1" i="1" smtClean="0">
                <a:solidFill>
                  <a:srgbClr val="FFFF00"/>
                </a:solidFill>
              </a:rPr>
              <a:t>Promoción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es-AR" sz="4100" b="1" i="1" smtClean="0">
                <a:solidFill>
                  <a:srgbClr val="FFFF00"/>
                </a:solidFill>
              </a:rPr>
              <a:t>                                                 Integral </a:t>
            </a:r>
          </a:p>
          <a:p>
            <a:pPr algn="ctr" eaLnBrk="1" hangingPunct="1">
              <a:lnSpc>
                <a:spcPct val="90000"/>
              </a:lnSpc>
            </a:pPr>
            <a:r>
              <a:rPr lang="es-AR" sz="4100" b="1" i="1" smtClean="0">
                <a:solidFill>
                  <a:srgbClr val="FFFF00"/>
                </a:solidFill>
              </a:rPr>
              <a:t>Protección</a:t>
            </a:r>
            <a:r>
              <a:rPr lang="es-AR" sz="4100" b="1" i="1" smtClean="0"/>
              <a:t> 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es-AR" sz="3700" b="1" i="1" smtClean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es-AR" sz="3700" b="1" smtClean="0">
                <a:solidFill>
                  <a:srgbClr val="FFC000"/>
                </a:solidFill>
              </a:rPr>
              <a:t>PROMOCIÓN – PREVENCIÓN  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es-AR" sz="3700" b="1" smtClean="0">
                <a:solidFill>
                  <a:srgbClr val="FFC000"/>
                </a:solidFill>
              </a:rPr>
              <a:t>ASISTENCIA – PROTECCIÓN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s-AR" sz="3500" b="1" smtClean="0">
                <a:solidFill>
                  <a:srgbClr val="FFC000"/>
                </a:solidFill>
              </a:rPr>
              <a:t>               RESGUARDO - RESTABLECIMIENTO 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es-AR" sz="4400" b="1" smtClean="0">
                <a:solidFill>
                  <a:srgbClr val="FFC000"/>
                </a:solidFill>
              </a:rPr>
              <a:t>  </a:t>
            </a:r>
            <a:r>
              <a:rPr lang="es-AR" sz="3700" b="1" smtClean="0">
                <a:solidFill>
                  <a:srgbClr val="FFC000"/>
                </a:solidFill>
              </a:rPr>
              <a:t>	de sus derechos</a:t>
            </a:r>
            <a:r>
              <a:rPr lang="es-AR" sz="3700" b="1" smtClean="0">
                <a:solidFill>
                  <a:srgbClr val="FF6600"/>
                </a:solidFill>
              </a:rPr>
              <a:t> </a:t>
            </a:r>
            <a:endParaRPr lang="es-AR" sz="4400" b="1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s-AR" sz="3700" b="1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s-AR" sz="3700" b="1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s-AR" sz="3000" smtClean="0"/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 rot="-1475988">
            <a:off x="5867400" y="2276475"/>
            <a:ext cx="1152525" cy="288925"/>
          </a:xfrm>
          <a:prstGeom prst="curvedUpArrow">
            <a:avLst>
              <a:gd name="adj1" fmla="val 79780"/>
              <a:gd name="adj2" fmla="val 15956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 rot="1275569">
            <a:off x="5867400" y="1052513"/>
            <a:ext cx="1214438" cy="287337"/>
          </a:xfrm>
          <a:prstGeom prst="curvedDownArrow">
            <a:avLst>
              <a:gd name="adj1" fmla="val 84531"/>
              <a:gd name="adj2" fmla="val 16906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9275"/>
            <a:ext cx="8362950" cy="59039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s-AR" sz="26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AR" sz="2600" i="1" smtClean="0"/>
              <a:t> </a:t>
            </a:r>
            <a:r>
              <a:rPr lang="es-AR" sz="2600" b="1" i="1" smtClean="0">
                <a:solidFill>
                  <a:schemeClr val="bg1"/>
                </a:solidFill>
              </a:rPr>
              <a:t>a quiénes comprende ?</a:t>
            </a:r>
            <a:r>
              <a:rPr lang="es-AR" sz="2600" i="1" smtClean="0"/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600" b="1" smtClean="0"/>
              <a:t>                </a:t>
            </a:r>
            <a:r>
              <a:rPr lang="es-AR" sz="2600" b="1" smtClean="0">
                <a:solidFill>
                  <a:srgbClr val="FFC000"/>
                </a:solidFill>
              </a:rPr>
              <a:t>a</a:t>
            </a:r>
            <a:r>
              <a:rPr lang="es-AR" sz="2600" b="1" smtClean="0"/>
              <a:t>  </a:t>
            </a:r>
            <a:r>
              <a:rPr lang="es-AR" sz="4000" b="1" smtClean="0">
                <a:solidFill>
                  <a:srgbClr val="FFFF00"/>
                </a:solidFill>
              </a:rPr>
              <a:t>TODAS</a:t>
            </a:r>
            <a:r>
              <a:rPr lang="es-AR" sz="4000" b="1" smtClean="0">
                <a:solidFill>
                  <a:srgbClr val="FF0000"/>
                </a:solidFill>
              </a:rPr>
              <a:t>  </a:t>
            </a:r>
            <a:r>
              <a:rPr lang="es-AR" sz="2600" b="1" smtClean="0">
                <a:solidFill>
                  <a:srgbClr val="FFC000"/>
                </a:solidFill>
              </a:rPr>
              <a:t>las personas hasta los 18 años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s-AR" sz="2600" b="1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s-AR" sz="2600" b="1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AR" sz="2600" i="1" smtClean="0"/>
              <a:t> </a:t>
            </a:r>
            <a:r>
              <a:rPr lang="es-AR" sz="2600" b="1" i="1" smtClean="0">
                <a:solidFill>
                  <a:schemeClr val="bg1"/>
                </a:solidFill>
              </a:rPr>
              <a:t>qué se promociona y protege ?</a:t>
            </a:r>
            <a:r>
              <a:rPr lang="es-AR" sz="2600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6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</a:t>
            </a:r>
            <a:r>
              <a:rPr lang="es-AR" sz="26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Interés Superior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6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           sujeto activo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6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           ser oído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6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          desarrollo progresivo en su medio F/S/C                                 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6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           en su Centro de Vida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s-AR" sz="2600" b="1" i="1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800" b="1" smtClean="0"/>
              <a:t>                      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800" b="1" smtClean="0"/>
              <a:t>     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800" b="1" smtClean="0"/>
              <a:t>    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s-AR" sz="800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800" smtClean="0"/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AR" sz="2600" b="1" i="1" smtClean="0">
                <a:solidFill>
                  <a:srgbClr val="FFFF00"/>
                </a:solidFill>
              </a:rPr>
              <a:t>a quiénes alcanza  la obligatoriedad en la aplicación 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s-AR" sz="2600" b="1" i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600" i="1" smtClean="0"/>
              <a:t>   </a:t>
            </a:r>
            <a:r>
              <a:rPr lang="es-AR" sz="2600" b="1" smtClean="0"/>
              <a:t>  a organismos  públicos y privados,  legislativos, judiciales y administrativos,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s-AR" sz="2600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600" b="1" smtClean="0"/>
              <a:t>     a la familia  y a la sociedad civil  en general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s-AR" sz="2600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600" b="1" smtClean="0"/>
              <a:t>                               </a:t>
            </a:r>
            <a:r>
              <a:rPr lang="es-AR" sz="3600" b="1" smtClean="0"/>
              <a:t>es decir, a  </a:t>
            </a:r>
            <a:r>
              <a:rPr lang="es-AR" sz="4000" b="1" smtClean="0">
                <a:solidFill>
                  <a:srgbClr val="FFC000"/>
                </a:solidFill>
              </a:rPr>
              <a:t>t o d o s</a:t>
            </a:r>
            <a:r>
              <a:rPr lang="es-AR" sz="3600" b="1" smtClean="0">
                <a:solidFill>
                  <a:srgbClr val="FFC000"/>
                </a:solidFill>
              </a:rPr>
              <a:t> </a:t>
            </a:r>
            <a:r>
              <a:rPr lang="es-AR" sz="3600" b="1" smtClean="0"/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3600" b="1" smtClean="0"/>
              <a:t>                         </a:t>
            </a:r>
          </a:p>
          <a:p>
            <a:endParaRPr lang="en-US" sz="3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484438" y="3500438"/>
            <a:ext cx="4464050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ctr" eaLnBrk="1" hangingPunct="1"/>
            <a:r>
              <a:rPr lang="es-AR" b="1" i="1" smtClean="0">
                <a:solidFill>
                  <a:srgbClr val="FFC000"/>
                </a:solidFill>
              </a:rPr>
              <a:t>RESPONSABILIDAD  GUBERNAMENTAL</a:t>
            </a:r>
          </a:p>
          <a:p>
            <a:pPr eaLnBrk="1" hangingPunct="1">
              <a:buFont typeface="Arial" charset="0"/>
              <a:buNone/>
            </a:pPr>
            <a:r>
              <a:rPr lang="es-AR" smtClean="0"/>
              <a:t>           establecer – controlar – garantizar el    </a:t>
            </a:r>
          </a:p>
          <a:p>
            <a:pPr eaLnBrk="1" hangingPunct="1">
              <a:buFont typeface="Arial" charset="0"/>
              <a:buNone/>
            </a:pPr>
            <a:r>
              <a:rPr lang="es-AR" smtClean="0"/>
              <a:t>   cumplimiento de políticas públicas integrales </a:t>
            </a:r>
          </a:p>
          <a:p>
            <a:pPr eaLnBrk="1" hangingPunct="1">
              <a:buFont typeface="Arial" charset="0"/>
              <a:buNone/>
            </a:pPr>
            <a:endParaRPr lang="es-AR" smtClean="0"/>
          </a:p>
          <a:p>
            <a:pPr eaLnBrk="1" hangingPunct="1">
              <a:buFont typeface="Arial" charset="0"/>
              <a:buNone/>
            </a:pPr>
            <a:endParaRPr lang="es-AR" smtClean="0"/>
          </a:p>
          <a:p>
            <a:pPr eaLnBrk="1" hangingPunct="1">
              <a:buFont typeface="Arial" charset="0"/>
              <a:buNone/>
            </a:pPr>
            <a:r>
              <a:rPr lang="es-AR" b="1" smtClean="0"/>
              <a:t>                             interés superior </a:t>
            </a:r>
          </a:p>
          <a:p>
            <a:pPr eaLnBrk="1" hangingPunct="1">
              <a:buFont typeface="Arial" charset="0"/>
              <a:buNone/>
            </a:pPr>
            <a:endParaRPr lang="es-AR" smtClean="0"/>
          </a:p>
          <a:p>
            <a:pPr algn="ctr" eaLnBrk="1" hangingPunct="1">
              <a:buFont typeface="Arial" charset="0"/>
              <a:buNone/>
            </a:pPr>
            <a:r>
              <a:rPr lang="es-AR" smtClean="0"/>
              <a:t>       </a:t>
            </a:r>
            <a:r>
              <a:rPr lang="es-AR" b="1" smtClean="0">
                <a:solidFill>
                  <a:srgbClr val="FFFF00"/>
                </a:solidFill>
              </a:rPr>
              <a:t>niñxs y adolescentxs en relación</a:t>
            </a:r>
            <a:r>
              <a:rPr lang="es-AR" smtClean="0">
                <a:solidFill>
                  <a:srgbClr val="FFFF00"/>
                </a:solidFill>
              </a:rPr>
              <a:t>                                                     intersubjetiva</a:t>
            </a:r>
            <a:r>
              <a:rPr lang="es-AR" smtClean="0"/>
              <a:t> para asegurar                                        el ejercicio pleno de sus derechos</a:t>
            </a:r>
          </a:p>
          <a:p>
            <a:pPr eaLnBrk="1" hangingPunct="1">
              <a:buFont typeface="Arial" charset="0"/>
              <a:buNone/>
            </a:pPr>
            <a:r>
              <a:rPr lang="es-AR" smtClean="0"/>
              <a:t>     </a:t>
            </a:r>
          </a:p>
          <a:p>
            <a:pPr eaLnBrk="1" hangingPunct="1">
              <a:buFont typeface="Arial" charset="0"/>
              <a:buNone/>
            </a:pPr>
            <a:r>
              <a:rPr lang="es-AR" smtClean="0"/>
              <a:t>      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2411413" y="2708275"/>
            <a:ext cx="446405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5400000">
            <a:off x="4248944" y="3104356"/>
            <a:ext cx="647700" cy="158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331640" y="4797152"/>
            <a:ext cx="6264696" cy="9144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5" name="4 Rectángulo"/>
          <p:cNvSpPr/>
          <p:nvPr/>
        </p:nvSpPr>
        <p:spPr>
          <a:xfrm>
            <a:off x="2411760" y="3573016"/>
            <a:ext cx="3888432" cy="9144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4" name="3 Rectángulo"/>
          <p:cNvSpPr/>
          <p:nvPr/>
        </p:nvSpPr>
        <p:spPr>
          <a:xfrm>
            <a:off x="1763713" y="1989138"/>
            <a:ext cx="3744912" cy="122396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8440" name="2 Marcador de contenido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AR" b="1" i="1" smtClean="0">
                <a:solidFill>
                  <a:srgbClr val="FFC000"/>
                </a:solidFill>
              </a:rPr>
              <a:t>                 RESPONSABILIDAD FAMILIAR </a:t>
            </a:r>
          </a:p>
          <a:p>
            <a:pPr eaLnBrk="1" hangingPunct="1">
              <a:buFont typeface="Arial" charset="0"/>
              <a:buNone/>
            </a:pPr>
            <a:r>
              <a:rPr lang="es-AR" smtClean="0"/>
              <a:t>                                   PRIORIDAD   </a:t>
            </a:r>
          </a:p>
          <a:p>
            <a:pPr eaLnBrk="1" hangingPunct="1">
              <a:buFont typeface="Arial" charset="0"/>
              <a:buNone/>
            </a:pPr>
            <a:r>
              <a:rPr lang="es-AR" smtClean="0"/>
              <a:t>                 </a:t>
            </a:r>
            <a:r>
              <a:rPr lang="es-AR" b="1" smtClean="0">
                <a:solidFill>
                  <a:srgbClr val="FFFF00"/>
                </a:solidFill>
              </a:rPr>
              <a:t>responsabilidades</a:t>
            </a:r>
          </a:p>
          <a:p>
            <a:pPr eaLnBrk="1" hangingPunct="1">
              <a:buFont typeface="Arial" charset="0"/>
              <a:buNone/>
            </a:pPr>
            <a:r>
              <a:rPr lang="es-AR" b="1" smtClean="0">
                <a:solidFill>
                  <a:srgbClr val="FFFF00"/>
                </a:solidFill>
              </a:rPr>
              <a:t>                 obligaciones</a:t>
            </a:r>
          </a:p>
          <a:p>
            <a:pPr eaLnBrk="1" hangingPunct="1">
              <a:buFont typeface="Arial" charset="0"/>
              <a:buNone/>
            </a:pPr>
            <a:endParaRPr lang="es-AR" smtClean="0"/>
          </a:p>
          <a:p>
            <a:pPr eaLnBrk="1" hangingPunct="1">
              <a:buFont typeface="Arial" charset="0"/>
              <a:buNone/>
            </a:pPr>
            <a:r>
              <a:rPr lang="es-AR" smtClean="0"/>
              <a:t>                       </a:t>
            </a:r>
            <a:r>
              <a:rPr lang="es-AR" b="1" smtClean="0">
                <a:solidFill>
                  <a:srgbClr val="1E1C11"/>
                </a:solidFill>
              </a:rPr>
              <a:t>comunes  e iguales  </a:t>
            </a:r>
          </a:p>
          <a:p>
            <a:pPr eaLnBrk="1" hangingPunct="1">
              <a:buFont typeface="Arial" charset="0"/>
              <a:buNone/>
            </a:pPr>
            <a:endParaRPr lang="es-AR" smtClean="0"/>
          </a:p>
          <a:p>
            <a:pPr eaLnBrk="1" hangingPunct="1">
              <a:buFont typeface="Arial" charset="0"/>
              <a:buNone/>
            </a:pPr>
            <a:r>
              <a:rPr lang="es-AR" smtClean="0"/>
              <a:t>             </a:t>
            </a:r>
            <a:r>
              <a:rPr lang="es-AR" b="1" smtClean="0">
                <a:solidFill>
                  <a:srgbClr val="1E1C11"/>
                </a:solidFill>
              </a:rPr>
              <a:t>cuidado - desarrollo - educación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7950" y="188913"/>
            <a:ext cx="8856663" cy="6480175"/>
          </a:xfrm>
        </p:spPr>
        <p:txBody>
          <a:bodyPr/>
          <a:lstStyle/>
          <a:p>
            <a:pPr eaLnBrk="1" hangingPunct="1"/>
            <a:endParaRPr lang="es-AR" sz="2400" smtClean="0">
              <a:solidFill>
                <a:schemeClr val="folHlink"/>
              </a:solidFill>
            </a:endParaRPr>
          </a:p>
          <a:p>
            <a:pPr algn="ctr" eaLnBrk="1" hangingPunct="1"/>
            <a:r>
              <a:rPr lang="es-AR" b="1" smtClean="0">
                <a:solidFill>
                  <a:srgbClr val="FFFF00"/>
                </a:solidFill>
              </a:rPr>
              <a:t>Autoridad de Aplicación </a:t>
            </a:r>
          </a:p>
          <a:p>
            <a:pPr algn="ctr" eaLnBrk="1" hangingPunct="1">
              <a:buFont typeface="Arial" charset="0"/>
              <a:buNone/>
            </a:pPr>
            <a:endParaRPr lang="es-AR" sz="2400" b="1" smtClean="0">
              <a:solidFill>
                <a:srgbClr val="FFFF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s-AR" sz="2400" smtClean="0"/>
              <a:t>       del </a:t>
            </a:r>
            <a:r>
              <a:rPr lang="es-AR" sz="2400" b="1" i="1" smtClean="0"/>
              <a:t>Sistema de Promoción y Protección integral de los Derechos  de Niñas, Niños y Adolescentes de la Provincia de Córdoba</a:t>
            </a:r>
            <a:r>
              <a:rPr lang="es-AR" sz="2400" smtClean="0"/>
              <a:t>, </a:t>
            </a:r>
          </a:p>
          <a:p>
            <a:pPr algn="ctr" eaLnBrk="1" hangingPunct="1">
              <a:buFont typeface="Arial" charset="0"/>
              <a:buNone/>
            </a:pPr>
            <a:endParaRPr lang="es-AR" sz="2400" smtClean="0"/>
          </a:p>
          <a:p>
            <a:pPr algn="ctr" eaLnBrk="1" hangingPunct="1">
              <a:buFont typeface="Arial" charset="0"/>
              <a:buNone/>
            </a:pPr>
            <a:r>
              <a:rPr lang="es-AR" sz="2400" smtClean="0"/>
              <a:t>es </a:t>
            </a:r>
          </a:p>
          <a:p>
            <a:pPr algn="ctr" eaLnBrk="1" hangingPunct="1">
              <a:buFont typeface="Arial" charset="0"/>
              <a:buNone/>
            </a:pPr>
            <a:endParaRPr lang="es-AR" sz="2400" smtClean="0"/>
          </a:p>
          <a:p>
            <a:pPr algn="ctr" eaLnBrk="1" hangingPunct="1">
              <a:buFont typeface="Arial" charset="0"/>
              <a:buNone/>
            </a:pPr>
            <a:r>
              <a:rPr lang="es-AR" sz="2400" smtClean="0"/>
              <a:t>la </a:t>
            </a:r>
            <a:r>
              <a:rPr lang="es-AR" b="1" smtClean="0">
                <a:solidFill>
                  <a:srgbClr val="FFFF00"/>
                </a:solidFill>
              </a:rPr>
              <a:t>Secretaría de Niñez, Adolescencia y Familia</a:t>
            </a:r>
            <a:r>
              <a:rPr lang="es-AR" b="1" smtClean="0"/>
              <a:t> </a:t>
            </a:r>
          </a:p>
          <a:p>
            <a:pPr algn="ctr" eaLnBrk="1" hangingPunct="1">
              <a:buFont typeface="Arial" charset="0"/>
              <a:buNone/>
            </a:pPr>
            <a:r>
              <a:rPr lang="es-AR" b="1" smtClean="0"/>
              <a:t>o el organismo que en un futuro la sustituya</a:t>
            </a:r>
            <a:r>
              <a:rPr lang="es-AR" sz="2400" smtClean="0"/>
              <a:t>.</a:t>
            </a:r>
          </a:p>
          <a:p>
            <a:pPr algn="ctr" eaLnBrk="1" hangingPunct="1">
              <a:buFont typeface="Wingdings" pitchFamily="2" charset="2"/>
              <a:buNone/>
            </a:pPr>
            <a:endParaRPr lang="es-AR" sz="2400" smtClean="0"/>
          </a:p>
          <a:p>
            <a:pPr eaLnBrk="1" hangingPunct="1">
              <a:buFont typeface="Wingdings" pitchFamily="2" charset="2"/>
              <a:buNone/>
            </a:pPr>
            <a:endParaRPr lang="es-ES" sz="24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79388" y="260350"/>
            <a:ext cx="8785225" cy="6264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AR" sz="2400" smtClean="0">
                <a:solidFill>
                  <a:srgbClr val="FFFF00"/>
                </a:solidFill>
              </a:rPr>
              <a:t>Art.7:  </a:t>
            </a:r>
            <a:r>
              <a:rPr lang="es-AR" sz="2400" b="1" smtClean="0">
                <a:solidFill>
                  <a:srgbClr val="FFFF00"/>
                </a:solidFill>
              </a:rPr>
              <a:t>IMPLEMENTACIÓN de POLÍTICAS  PÚBLICAS  INTEGRALES</a:t>
            </a:r>
            <a:r>
              <a:rPr lang="es-AR" sz="2400" b="1" smtClean="0">
                <a:solidFill>
                  <a:schemeClr val="folHlink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s-AR" sz="2400" b="1" smtClean="0">
              <a:solidFill>
                <a:schemeClr val="folHlink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AutoNum type="alphaLcParenR"/>
            </a:pPr>
            <a:r>
              <a:rPr lang="es-AR" sz="2400" b="1" smtClean="0">
                <a:solidFill>
                  <a:srgbClr val="FFFF00"/>
                </a:solidFill>
              </a:rPr>
              <a:t>Fortalecimiento</a:t>
            </a:r>
            <a:r>
              <a:rPr lang="es-AR" sz="2400" smtClean="0"/>
              <a:t> de la familia/ familia ampliada /ámbito de convivencia alternativa 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es-AR" sz="24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AR" sz="2400" smtClean="0"/>
              <a:t>b) </a:t>
            </a:r>
            <a:r>
              <a:rPr lang="es-AR" sz="2400" b="1" smtClean="0">
                <a:solidFill>
                  <a:srgbClr val="FFFF00"/>
                </a:solidFill>
              </a:rPr>
              <a:t>Gestión Asociada</a:t>
            </a:r>
            <a:r>
              <a:rPr lang="es-AR" sz="2400" b="1" smtClean="0"/>
              <a:t> </a:t>
            </a:r>
            <a:r>
              <a:rPr lang="es-AR" sz="2400" smtClean="0"/>
              <a:t>entre distintos organismos de Gobierno –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AR" sz="2400" smtClean="0"/>
              <a:t>    Nacional, Provincial, Municipal o Comunal - y la Sociedad  Civil.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AR" sz="24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AR" sz="2400" smtClean="0"/>
              <a:t>c)  </a:t>
            </a:r>
            <a:r>
              <a:rPr lang="es-AR" sz="2400" smtClean="0">
                <a:solidFill>
                  <a:srgbClr val="FFFF00"/>
                </a:solidFill>
              </a:rPr>
              <a:t>E</a:t>
            </a:r>
            <a:r>
              <a:rPr lang="es-AR" sz="2400" b="1" smtClean="0">
                <a:solidFill>
                  <a:srgbClr val="FFFF00"/>
                </a:solidFill>
              </a:rPr>
              <a:t>fectivización de redes locales</a:t>
            </a:r>
            <a:r>
              <a:rPr lang="es-AR" sz="2400" b="1" smtClean="0"/>
              <a:t> </a:t>
            </a:r>
            <a:r>
              <a:rPr lang="es-AR" sz="2400" smtClean="0"/>
              <a:t>articulando espacios públicos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AR" sz="2400" smtClean="0"/>
              <a:t>     y privados de promoción y protección de derechos;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AR" sz="24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AR" sz="2400" smtClean="0"/>
              <a:t>d) </a:t>
            </a:r>
            <a:r>
              <a:rPr lang="es-AR" sz="2400" b="1" smtClean="0">
                <a:solidFill>
                  <a:srgbClr val="FFFF00"/>
                </a:solidFill>
              </a:rPr>
              <a:t>Coordinación con Municipios y Comunas</a:t>
            </a:r>
            <a:r>
              <a:rPr lang="es-AR" sz="2400" b="1" smtClean="0"/>
              <a:t> </a:t>
            </a:r>
            <a:r>
              <a:rPr lang="es-AR" sz="2400" smtClean="0"/>
              <a:t>para proceder  a la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AR" sz="2400" smtClean="0"/>
              <a:t>    creación de los </a:t>
            </a:r>
            <a:r>
              <a:rPr lang="es-AR" sz="2400" b="1" smtClean="0">
                <a:solidFill>
                  <a:srgbClr val="FFFF00"/>
                </a:solidFill>
              </a:rPr>
              <a:t>organismos locales de promoción, prevención, protección  y cumplimiento de los derechos</a:t>
            </a:r>
            <a:r>
              <a:rPr lang="es-AR" sz="2400" smtClean="0"/>
              <a:t>. </a:t>
            </a:r>
            <a:endParaRPr lang="es-AR" sz="2400" u="sng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AR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AR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AR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4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Título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079500"/>
          </a:xfrm>
        </p:spPr>
        <p:txBody>
          <a:bodyPr/>
          <a:lstStyle/>
          <a:p>
            <a:pPr algn="l" eaLnBrk="1" hangingPunct="1"/>
            <a:r>
              <a:rPr lang="es-AR" sz="2400" smtClean="0"/>
              <a:t>e) </a:t>
            </a:r>
            <a:r>
              <a:rPr lang="es-AR" sz="2400" b="1" smtClean="0">
                <a:solidFill>
                  <a:srgbClr val="FFFF00"/>
                </a:solidFill>
              </a:rPr>
              <a:t>Coordinación con Políticas</a:t>
            </a:r>
            <a:r>
              <a:rPr lang="es-AR" sz="2400" b="1" smtClean="0"/>
              <a:t> implementadas </a:t>
            </a:r>
            <a:r>
              <a:rPr lang="es-AR" sz="2400" smtClean="0"/>
              <a:t>en el ámbito   </a:t>
            </a:r>
            <a:br>
              <a:rPr lang="es-AR" sz="2400" smtClean="0"/>
            </a:br>
            <a:r>
              <a:rPr lang="es-AR" sz="2400" smtClean="0"/>
              <a:t>     Nacional, Provincial, Municipal.</a:t>
            </a:r>
          </a:p>
        </p:txBody>
      </p:sp>
      <p:sp>
        <p:nvSpPr>
          <p:cNvPr id="21506" name="2 Marcador de contenido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37766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AR" sz="2400" smtClean="0"/>
              <a:t>f) </a:t>
            </a:r>
            <a:r>
              <a:rPr lang="es-AR" sz="2400" b="1" smtClean="0">
                <a:solidFill>
                  <a:srgbClr val="FFFF00"/>
                </a:solidFill>
              </a:rPr>
              <a:t>Articulación Transversal </a:t>
            </a:r>
            <a:r>
              <a:rPr lang="es-AR" sz="2400" smtClean="0">
                <a:solidFill>
                  <a:srgbClr val="FFFF00"/>
                </a:solidFill>
              </a:rPr>
              <a:t>de las Acciones Públicas</a:t>
            </a:r>
            <a:r>
              <a:rPr lang="es-AR" sz="2400" smtClean="0"/>
              <a:t> en la elaboración, ejecución y evaluación de planes y programas entre Ministerios y Secretarías del Gobierno Provincial mediante la Comisión Interministerial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AR" sz="24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AR" sz="2400" smtClean="0"/>
              <a:t>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AR" sz="2400" smtClean="0"/>
              <a:t>g) </a:t>
            </a:r>
            <a:r>
              <a:rPr lang="es-AR" sz="2400" b="1" smtClean="0">
                <a:solidFill>
                  <a:srgbClr val="FFFF00"/>
                </a:solidFill>
              </a:rPr>
              <a:t>Promoción de la participación</a:t>
            </a:r>
            <a:r>
              <a:rPr lang="es-AR" sz="2400" b="1" smtClean="0"/>
              <a:t> </a:t>
            </a:r>
            <a:r>
              <a:rPr lang="es-AR" sz="2400" smtClean="0"/>
              <a:t>activa de niñas, niños y adolescentes.</a:t>
            </a:r>
          </a:p>
          <a:p>
            <a:pPr eaLnBrk="1" hangingPunct="1"/>
            <a:endParaRPr lang="es-AR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2439</TotalTime>
  <Words>474</Words>
  <Application>Microsoft Office PowerPoint</Application>
  <PresentationFormat>Presentación en pantalla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LEY 9944  Promoción y Protección Integral de Niñas, Niños y Adolescentes  de la Provincia de Córdoba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e) Coordinación con Políticas implementadas en el ámbito         Nacional, Provincial, Municipal.</vt:lpstr>
      <vt:lpstr>Art. 36: Funciones</vt:lpstr>
    </vt:vector>
  </TitlesOfParts>
  <Company>WinXpSp3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9944: Promoción y Protección Integral de las Niñas, Niños y Adolescentes de la Provincia de Córdoba</dc:title>
  <dc:creator>WinXpSp3</dc:creator>
  <cp:lastModifiedBy>Mario</cp:lastModifiedBy>
  <cp:revision>39</cp:revision>
  <dcterms:created xsi:type="dcterms:W3CDTF">2011-08-03T12:32:22Z</dcterms:created>
  <dcterms:modified xsi:type="dcterms:W3CDTF">2011-09-11T18:46:30Z</dcterms:modified>
</cp:coreProperties>
</file>